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10" d="100"/>
          <a:sy n="110" d="100"/>
        </p:scale>
        <p:origin x="756" y="12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tags" Target="tags/tag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2.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5.png"/><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c:formatCode>
                <c:ptCount val="6"/>
                <c:pt idx="0">
                  <c:v>0.23495500208748243</c:v>
                </c:pt>
                <c:pt idx="1">
                  <c:v>6.9257087838367939E-2</c:v>
                </c:pt>
                <c:pt idx="2">
                  <c:v>6.9022572956958961E-2</c:v>
                </c:pt>
                <c:pt idx="3">
                  <c:v>0.23294350130269023</c:v>
                </c:pt>
                <c:pt idx="4">
                  <c:v>0.15609002247526321</c:v>
                </c:pt>
                <c:pt idx="5">
                  <c:v>0.23773181333923724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65351754844238685"/>
          <c:y val="0.78219173959980681"/>
          <c:w val="0.32543045395234677"/>
          <c:h val="0.1917164933413077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General</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General</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General</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marL="0" algn="ctr" defTabSz="914400" rtl="0" eaLnBrk="1" fontAlgn="ctr" latinLnBrk="0" hangingPunct="1">
            <a:defRPr lang="zh-CN" altLang="en-US" sz="1100" b="0" i="0" u="none" strike="noStrike" kern="1200" baseline="0">
              <a:solidFill>
                <a:srgbClr val="000000"/>
              </a:solidFill>
              <a:effectLst/>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6.9567727502345397E-2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General</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BF6-43E3-BD42-A0E95E91F199}"/>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BF6-43E3-BD42-A0E95E91F199}"/>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DBF6-43E3-BD42-A0E95E91F199}"/>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DBF6-43E3-BD42-A0E95E91F199}"/>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DBF6-43E3-BD42-A0E95E91F199}"/>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DBF6-43E3-BD42-A0E95E91F199}"/>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DBF6-43E3-BD42-A0E95E91F199}"/>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DBF6-43E3-BD42-A0E95E91F199}"/>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DBF6-43E3-BD42-A0E95E91F199}"/>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DBF6-43E3-BD42-A0E95E91F199}"/>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General</c:formatCode>
                <c:ptCount val="10"/>
                <c:pt idx="0">
                  <c:v>55947.0</c:v>
                </c:pt>
                <c:pt idx="1">
                  <c:v>58492.0</c:v>
                </c:pt>
                <c:pt idx="2">
                  <c:v>18381.0</c:v>
                </c:pt>
                <c:pt idx="3">
                  <c:v>13225.0</c:v>
                </c:pt>
                <c:pt idx="4">
                  <c:v>6122.0</c:v>
                </c:pt>
                <c:pt idx="5">
                  <c:v>14312.0</c:v>
                </c:pt>
                <c:pt idx="6">
                  <c:v>15580.0</c:v>
                </c:pt>
                <c:pt idx="7">
                  <c:v>5658.0</c:v>
                </c:pt>
                <c:pt idx="8">
                  <c:v>4911.0</c:v>
                </c:pt>
                <c:pt idx="9">
                  <c:v>11673.0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DBF6-43E3-BD42-A0E95E91F199}"/>
            </c:ext>
          </c:extLst>
        </c:ser>
        <c:ser>
          <c:idx val="1"/>
          <c:order val="1"/>
          <c:tx>
            <c:strRef>
              <c:f>Sheet1!$C$1</c:f>
              <c:strCache>
                <c:ptCount val="1"/>
                <c:pt idx="0">
                  <c:v>2023.12</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BF6-43E3-BD42-A0E95E91F199}"/>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BF6-43E3-BD42-A0E95E91F199}"/>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General</c:formatCode>
                <c:ptCount val="10"/>
                <c:pt idx="0">
                  <c:v>58544.0</c:v>
                </c:pt>
                <c:pt idx="1">
                  <c:v>51008.0</c:v>
                </c:pt>
                <c:pt idx="2">
                  <c:v>13678.0</c:v>
                </c:pt>
                <c:pt idx="3">
                  <c:v>11595.0</c:v>
                </c:pt>
                <c:pt idx="4">
                  <c:v>11252.0</c:v>
                </c:pt>
                <c:pt idx="5">
                  <c:v>10102.0</c:v>
                </c:pt>
                <c:pt idx="6">
                  <c:v>9261.0</c:v>
                </c:pt>
                <c:pt idx="7">
                  <c:v>5907.0</c:v>
                </c:pt>
                <c:pt idx="8">
                  <c:v>5819.0</c:v>
                </c:pt>
                <c:pt idx="9">
                  <c:v>6306.0</c:v>
                </c:pt>
              </c:numCache>
            </c:numRef>
          </c:val>
          <c:extLst>
            <c:ext xmlns:c16="http://schemas.microsoft.com/office/drawing/2014/chart" uri="{C3380CC4-5D6E-409C-BE32-E72D297353CC}">
              <c16:uniqueId val="{0000000D-DBF6-43E3-BD42-A0E95E91F199}"/>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2024/1/29</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39893" cy="1015906"/>
            <a:chOff x="4810605" y="2921131"/>
            <a:chExt cx="4250736"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63522" y="3202836"/>
              <a:ext cx="1697819"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 to Infinity and Beyond </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theme" Target="../theme/theme2.xml"/><Relationship Id="rId12" Type="http://schemas.openxmlformats.org/officeDocument/2006/relationships/image" Target="../media/image7.png"/><Relationship Id="rId13" Type="http://schemas.microsoft.com/office/2007/relationships/hdphoto" Target="../media/hdphoto2.wdp"/><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theme" Target="../theme/theme4.xml"/><Relationship Id="rId16" Type="http://schemas.openxmlformats.org/officeDocument/2006/relationships/image" Target="../media/image7.png"/><Relationship Id="rId17" Type="http://schemas.microsoft.com/office/2007/relationships/hdphoto" Target="../media/hdphoto2.wdp"/><Relationship Id="rId18"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2.xml"/><Relationship Id="rId3" Type="http://schemas.microsoft.com/office/2018/10/relationships/comments" Target="../comments/modernComment_10B_152874D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3.xml"/><Relationship Id="rId3" Type="http://schemas.openxmlformats.org/officeDocument/2006/relationships/chart" Target="../charts/chart14.xml"/><Relationship Id="rId7" Type="http://schemas.microsoft.com/office/2018/10/relationships/comments" Target="../comments/modernComment_10C_79E5B3FB.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5.xml"/><Relationship Id="rId3" Type="http://schemas.microsoft.com/office/2018/10/relationships/comments" Target="../comments/modernComment_10D_6A61EC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9.xml"/><Relationship Id="rId3" Type="http://schemas.microsoft.com/office/2018/10/relationships/comments" Target="../comments/modernComment_112_E46C651D.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0.xml"/><Relationship Id="rId3" Type="http://schemas.openxmlformats.org/officeDocument/2006/relationships/chart" Target="../charts/chart21.xml"/><Relationship Id="rId4" Type="http://schemas.openxmlformats.org/officeDocument/2006/relationships/chart" Target="../charts/chart22.xml"/><Relationship Id="rId5" Type="http://schemas.microsoft.com/office/2018/10/relationships/comments" Target="../comments/modernComment_113_A87244F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3.xml"/><Relationship Id="rId3" Type="http://schemas.openxmlformats.org/officeDocument/2006/relationships/chart" Target="../charts/chart2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5.xml"/><Relationship Id="rId3" Type="http://schemas.openxmlformats.org/officeDocument/2006/relationships/chart" Target="../charts/chart26.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17_82442FC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microsoft.com/office/2018/10/relationships/comments" Target="../comments/modernComment_118_4F5305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 Id="rId3" Type="http://schemas.openxmlformats.org/officeDocument/2006/relationships/chart" Target="../charts/chart30.xml"/><Relationship Id="rId4" Type="http://schemas.openxmlformats.org/officeDocument/2006/relationships/chart" Target="../charts/chart31.xml"/><Relationship Id="rId5" Type="http://schemas.openxmlformats.org/officeDocument/2006/relationships/chart" Target="../charts/chart32.xml"/><Relationship Id="rId6" Type="http://schemas.openxmlformats.org/officeDocument/2006/relationships/chart" Target="../charts/chart33.xml"/><Relationship Id="rId7" Type="http://schemas.openxmlformats.org/officeDocument/2006/relationships/chart" Target="../charts/char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5.xml"/><Relationship Id="rId3" Type="http://schemas.openxmlformats.org/officeDocument/2006/relationships/chart" Target="../charts/chart36.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7.xml"/><Relationship Id="rId3" Type="http://schemas.microsoft.com/office/2018/10/relationships/comments" Target="../comments/modernComment_10B_152874D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8.xml"/><Relationship Id="rId3" Type="http://schemas.microsoft.com/office/2018/10/relationships/comments" Target="../comments/modernComment_10B_152874D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9.xml"/><Relationship Id="rId3" Type="http://schemas.openxmlformats.org/officeDocument/2006/relationships/chart" Target="../charts/char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1.xml"/><Relationship Id="rId3" Type="http://schemas.microsoft.com/office/2018/10/relationships/comments" Target="../comments/modernComment_127_1AAE637F.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5.xml"/><Relationship Id="rId3" Type="http://schemas.microsoft.com/office/2018/10/relationships/comments" Target="../comments/modernComment_12C_A47B61D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microsoft.com/office/2018/10/relationships/comments" Target="../comments/modernComment_12D_9DC42DD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6.xml"/><Relationship Id="rId3" Type="http://schemas.openxmlformats.org/officeDocument/2006/relationships/chart" Target="../charts/chart47.xml"/><Relationship Id="rId4" Type="http://schemas.openxmlformats.org/officeDocument/2006/relationships/chart" Target="../charts/chart48.xml"/><Relationship Id="rId5" Type="http://schemas.microsoft.com/office/2018/10/relationships/comments" Target="../comments/modernComment_12E_DA8194F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30_7990E50B.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xml"/><Relationship Id="rId3" Type="http://schemas.openxmlformats.org/officeDocument/2006/relationships/chart" Target="../charts/char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microsoft.com/office/2007/relationships/hdphoto" Target="../media/hdphoto3.wdp"/><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microsoft.com/office/2018/10/relationships/comments" Target="../comments/modernComment_131_A498FDBA.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1.xml"/><Relationship Id="rId3" Type="http://schemas.openxmlformats.org/officeDocument/2006/relationships/chart" Target="../charts/chart52.xml"/><Relationship Id="rId4" Type="http://schemas.openxmlformats.org/officeDocument/2006/relationships/chart" Target="../charts/chart53.xml"/><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chart" Target="../charts/char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7.xml"/><Relationship Id="rId3" Type="http://schemas.openxmlformats.org/officeDocument/2006/relationships/chart" Target="../charts/chart58.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xml"/><Relationship Id="rId3" Type="http://schemas.openxmlformats.org/officeDocument/2006/relationships/chart" Target="../charts/chart5.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9.xml"/><Relationship Id="rId3" Type="http://schemas.openxmlformats.org/officeDocument/2006/relationships/chart" Target="../charts/chart10.xml"/><Relationship Id="rId4" Type="http://schemas.openxmlformats.org/officeDocument/2006/relationships/chart" Target="../charts/chart11.xml"/><Relationship Id="rId5" Type="http://schemas.microsoft.com/office/2018/10/relationships/comments" Target="../comments/modernComment_108_FD257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a:xfrm>
            <a:off x="282372" y="6447099"/>
            <a:ext cx="11627255" cy="300942"/>
          </a:xfrm>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3790899899"/>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rowSpan="2">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vMerge="1">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283050141"/>
              </p:ext>
            </p:extLst>
          </p:nvPr>
        </p:nvGraphicFramePr>
        <p:xfrm>
          <a:off x="78377" y="1832093"/>
          <a:ext cx="7200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3996644468"/>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867809998"/>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8" name="矩形 14">
            <a:extLst>
              <a:ext uri="{FF2B5EF4-FFF2-40B4-BE49-F238E27FC236}">
                <a16:creationId xmlns:a16="http://schemas.microsoft.com/office/drawing/2014/main" id="{387DE201-B644-478D-87E2-811EC94CFAEF}"/>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40" name="箭头: 下 30">
            <a:extLst>
              <a:ext uri="{FF2B5EF4-FFF2-40B4-BE49-F238E27FC236}">
                <a16:creationId xmlns:a16="http://schemas.microsoft.com/office/drawing/2014/main" id="{29415961-64BE-4C38-B17E-6524CBD021CE}"/>
              </a:ext>
            </a:extLst>
          </p:cNvPr>
          <p:cNvSpPr/>
          <p:nvPr/>
        </p:nvSpPr>
        <p:spPr>
          <a:xfrm rot="10800000">
            <a:off x="10839600" y="254362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箭头: 下 30">
            <a:extLst>
              <a:ext uri="{FF2B5EF4-FFF2-40B4-BE49-F238E27FC236}">
                <a16:creationId xmlns:a16="http://schemas.microsoft.com/office/drawing/2014/main" id="{361985B7-7FE6-4DBB-BC5E-534A7B2F7FF5}"/>
              </a:ext>
            </a:extLst>
          </p:cNvPr>
          <p:cNvSpPr/>
          <p:nvPr/>
        </p:nvSpPr>
        <p:spPr>
          <a:xfrm rot="10800000">
            <a:off x="10839600" y="290579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40808D3A-5E6D-490D-90AE-C7F054ABC13D}"/>
              </a:ext>
            </a:extLst>
          </p:cNvPr>
          <p:cNvSpPr/>
          <p:nvPr/>
        </p:nvSpPr>
        <p:spPr>
          <a:xfrm rot="10800000">
            <a:off x="10839600" y="325809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8FE0743F-8838-42B5-83A2-42C0141F7044}"/>
              </a:ext>
            </a:extLst>
          </p:cNvPr>
          <p:cNvSpPr/>
          <p:nvPr/>
        </p:nvSpPr>
        <p:spPr>
          <a:xfrm rot="10800000">
            <a:off x="10839600" y="361108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0CFFF300-2938-4325-B720-0852B47D8BA7}"/>
              </a:ext>
            </a:extLst>
          </p:cNvPr>
          <p:cNvSpPr/>
          <p:nvPr/>
        </p:nvSpPr>
        <p:spPr>
          <a:xfrm rot="10800000">
            <a:off x="10839600" y="395951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B7CB8371-6B84-4DC3-998D-E34B89AE7E3F}"/>
              </a:ext>
            </a:extLst>
          </p:cNvPr>
          <p:cNvSpPr/>
          <p:nvPr/>
        </p:nvSpPr>
        <p:spPr>
          <a:xfrm rot="10800000">
            <a:off x="10839600" y="430768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3FCD3BA3-FE83-4795-BAD2-3DB06A416AA8}"/>
              </a:ext>
            </a:extLst>
          </p:cNvPr>
          <p:cNvSpPr/>
          <p:nvPr/>
        </p:nvSpPr>
        <p:spPr>
          <a:xfrm rot="10800000">
            <a:off x="10839600" y="465825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5D48091A-BEBE-4103-B2EE-CB7487927C8F}"/>
              </a:ext>
            </a:extLst>
          </p:cNvPr>
          <p:cNvSpPr/>
          <p:nvPr/>
        </p:nvSpPr>
        <p:spPr>
          <a:xfrm rot="10800000">
            <a:off x="10839600" y="50064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DF0639E6-1766-4C1B-9C74-217BB3839827}"/>
              </a:ext>
            </a:extLst>
          </p:cNvPr>
          <p:cNvSpPr/>
          <p:nvPr/>
        </p:nvSpPr>
        <p:spPr>
          <a:xfrm rot="10800000">
            <a:off x="10839600" y="535270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30">
            <a:extLst>
              <a:ext uri="{FF2B5EF4-FFF2-40B4-BE49-F238E27FC236}">
                <a16:creationId xmlns:a16="http://schemas.microsoft.com/office/drawing/2014/main" id="{8C8548DB-18B4-4972-8E48-E4519FBE0F00}"/>
              </a:ext>
            </a:extLst>
          </p:cNvPr>
          <p:cNvSpPr/>
          <p:nvPr/>
        </p:nvSpPr>
        <p:spPr>
          <a:xfrm rot="10800000">
            <a:off x="10839600" y="573186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296084082"/>
              </p:ext>
            </p:extLst>
          </p:nvPr>
        </p:nvGraphicFramePr>
        <p:xfrm>
          <a:off x="4163644" y="2299521"/>
          <a:ext cx="761450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34305">
                  <a:extLst>
                    <a:ext uri="{9D8B030D-6E8A-4147-A177-3AD203B41FA5}">
                      <a16:colId xmlns:a16="http://schemas.microsoft.com/office/drawing/2014/main" val="3858241732"/>
                    </a:ext>
                  </a:extLst>
                </a:gridCol>
                <a:gridCol w="1334305">
                  <a:extLst>
                    <a:ext uri="{9D8B030D-6E8A-4147-A177-3AD203B41FA5}">
                      <a16:colId xmlns:a16="http://schemas.microsoft.com/office/drawing/2014/main" val="3700877617"/>
                    </a:ext>
                  </a:extLst>
                </a:gridCol>
                <a:gridCol w="1334305">
                  <a:extLst>
                    <a:ext uri="{9D8B030D-6E8A-4147-A177-3AD203B41FA5}">
                      <a16:colId xmlns:a16="http://schemas.microsoft.com/office/drawing/2014/main" val="2215010795"/>
                    </a:ext>
                  </a:extLst>
                </a:gridCol>
                <a:gridCol w="1334305">
                  <a:extLst>
                    <a:ext uri="{9D8B030D-6E8A-4147-A177-3AD203B41FA5}">
                      <a16:colId xmlns:a16="http://schemas.microsoft.com/office/drawing/2014/main" val="2792743353"/>
                    </a:ext>
                  </a:extLst>
                </a:gridCol>
                <a:gridCol w="133430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dirty="0">
                          <a:solidFill>
                            <a:schemeClr val="bg1"/>
                          </a:solidFill>
                          <a:latin typeface="+mn-ea"/>
                          <a:ea typeface="+mn-ea"/>
                        </a:rPr>
                        <a:t>百胜图</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kern="1200" dirty="0">
                          <a:solidFill>
                            <a:schemeClr val="bg1"/>
                          </a:solidFill>
                          <a:latin typeface="+mn-ea"/>
                          <a:ea typeface="+mn-ea"/>
                          <a:cs typeface="+mn-cs"/>
                        </a:rPr>
                        <a:t>柏翠</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4088751667"/>
              </p:ext>
            </p:extLst>
          </p:nvPr>
        </p:nvGraphicFramePr>
        <p:xfrm>
          <a:off x="9457875" y="2855344"/>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992600918"/>
              </p:ext>
            </p:extLst>
          </p:nvPr>
        </p:nvGraphicFramePr>
        <p:xfrm>
          <a:off x="8117005" y="2855344"/>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1089101347"/>
              </p:ext>
            </p:extLst>
          </p:nvPr>
        </p:nvGraphicFramePr>
        <p:xfrm>
          <a:off x="6796874"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1106773043"/>
              </p:ext>
            </p:extLst>
          </p:nvPr>
        </p:nvGraphicFramePr>
        <p:xfrm>
          <a:off x="5576413"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3180761713"/>
              </p:ext>
            </p:extLst>
          </p:nvPr>
        </p:nvGraphicFramePr>
        <p:xfrm>
          <a:off x="6022996" y="3027048"/>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825457212"/>
              </p:ext>
            </p:extLst>
          </p:nvPr>
        </p:nvGraphicFramePr>
        <p:xfrm>
          <a:off x="7344158" y="302758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2746966134"/>
              </p:ext>
            </p:extLst>
          </p:nvPr>
        </p:nvGraphicFramePr>
        <p:xfrm>
          <a:off x="8690188" y="302085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63364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1553125416"/>
              </p:ext>
            </p:extLst>
          </p:nvPr>
        </p:nvGraphicFramePr>
        <p:xfrm>
          <a:off x="10061276" y="3009081"/>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3218853122"/>
              </p:ext>
            </p:extLst>
          </p:nvPr>
        </p:nvGraphicFramePr>
        <p:xfrm>
          <a:off x="11382438"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18132"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1388648188"/>
              </p:ext>
            </p:extLst>
          </p:nvPr>
        </p:nvGraphicFramePr>
        <p:xfrm>
          <a:off x="313389" y="2805584"/>
          <a:ext cx="3495829" cy="441960"/>
        </p:xfrm>
        <a:graphic>
          <a:graphicData uri="http://schemas.openxmlformats.org/drawingml/2006/table">
            <a:tbl>
              <a:tblPr bandRow="1">
                <a:tableStyleId>{5C22544A-7EE6-4342-B048-85BDC9FD1C3A}</a:tableStyleId>
              </a:tblPr>
              <a:tblGrid>
                <a:gridCol w="478621">
                  <a:extLst>
                    <a:ext uri="{9D8B030D-6E8A-4147-A177-3AD203B41FA5}">
                      <a16:colId xmlns:a16="http://schemas.microsoft.com/office/drawing/2014/main" val="4112603588"/>
                    </a:ext>
                  </a:extLst>
                </a:gridCol>
                <a:gridCol w="589280">
                  <a:extLst>
                    <a:ext uri="{9D8B030D-6E8A-4147-A177-3AD203B41FA5}">
                      <a16:colId xmlns:a16="http://schemas.microsoft.com/office/drawing/2014/main" val="3382739526"/>
                    </a:ext>
                  </a:extLst>
                </a:gridCol>
                <a:gridCol w="589280">
                  <a:extLst>
                    <a:ext uri="{9D8B030D-6E8A-4147-A177-3AD203B41FA5}">
                      <a16:colId xmlns:a16="http://schemas.microsoft.com/office/drawing/2014/main" val="2999805940"/>
                    </a:ext>
                  </a:extLst>
                </a:gridCol>
                <a:gridCol w="589280">
                  <a:extLst>
                    <a:ext uri="{9D8B030D-6E8A-4147-A177-3AD203B41FA5}">
                      <a16:colId xmlns:a16="http://schemas.microsoft.com/office/drawing/2014/main" val="3329545957"/>
                    </a:ext>
                  </a:extLst>
                </a:gridCol>
                <a:gridCol w="721905">
                  <a:extLst>
                    <a:ext uri="{9D8B030D-6E8A-4147-A177-3AD203B41FA5}">
                      <a16:colId xmlns:a16="http://schemas.microsoft.com/office/drawing/2014/main" val="3193261492"/>
                    </a:ext>
                  </a:extLst>
                </a:gridCol>
                <a:gridCol w="527463">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marL="0" algn="ctr" defTabSz="914400" rtl="0" eaLnBrk="1" latinLnBrk="0" hangingPunct="1"/>
                      <a:r>
                        <a:rPr lang="zh-CN" altLang="en-US" sz="900" b="1" kern="1200" dirty="0">
                          <a:solidFill>
                            <a:schemeClr val="bg1"/>
                          </a:solidFill>
                          <a:latin typeface="+mn-lt"/>
                          <a:ea typeface="+mn-ea"/>
                          <a:cs typeface="+mn-cs"/>
                        </a:rPr>
                        <a:t>德龙</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solidFill>
                      <a:schemeClr val="accent4">
                        <a:lumMod val="60000"/>
                        <a:lumOff val="40000"/>
                      </a:schemeClr>
                    </a:solidFill>
                  </a:tcPr>
                </a:tc>
                <a:tc>
                  <a:txBody>
                    <a:bodyPr/>
                    <a:lstStyle/>
                    <a:p>
                      <a:pPr algn="ctr"/>
                      <a:r>
                        <a:rPr lang="en-US" altLang="zh-CN" sz="800" b="1" kern="1200" dirty="0">
                          <a:solidFill>
                            <a:schemeClr val="bg1"/>
                          </a:solidFill>
                          <a:latin typeface="+mn-lt"/>
                          <a:ea typeface="+mn-ea"/>
                          <a:cs typeface="+mn-cs"/>
                        </a:rPr>
                        <a:t>Nespresso</a:t>
                      </a:r>
                      <a:endParaRPr lang="zh-CN" altLang="en-US" sz="8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a:solidFill>
                            <a:schemeClr val="bg1"/>
                          </a:solidFill>
                        </a:rPr>
                        <a:t>柏翠</a:t>
                      </a:r>
                      <a:endParaRPr lang="zh-CN" altLang="en-US" sz="900" b="1" dirty="0">
                        <a:solidFill>
                          <a:schemeClr val="bg1"/>
                        </a:solidFill>
                      </a:endParaRP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391614914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3FDE0ECE-7F74-4364-BC45-A57653DD39EC}"/>
              </a:ext>
            </a:extLst>
          </p:cNvPr>
          <p:cNvGraphicFramePr>
            <a:graphicFrameLocks noGrp="1"/>
          </p:cNvGraphicFramePr>
          <p:nvPr>
            <p:extLst>
              <p:ext uri="{D42A27DB-BD31-4B8C-83A1-F6EECF244321}">
                <p14:modId xmlns:p14="http://schemas.microsoft.com/office/powerpoint/2010/main" val="2124522146"/>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rowSpan="2">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vMerge="1">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+6pp</a:t>
                      </a: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+45pp</a:t>
                      </a: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+5pp</a:t>
                      </a: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+25pp</a:t>
                      </a: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-12pp</a:t>
                      </a: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-19pp</a:t>
                      </a: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+2pp</a:t>
                      </a: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+7pp</a:t>
                      </a: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+8pp</a:t>
                      </a: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+57pp</a:t>
                      </a: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4038420450"/>
              </p:ext>
            </p:extLst>
          </p:nvPr>
        </p:nvGraphicFramePr>
        <p:xfrm>
          <a:off x="282372" y="1822915"/>
          <a:ext cx="6667068"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mod="1">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392297083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3178574444"/>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23194059"/>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Dolce Gusto</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Nespresso</a:t>
                      </a:r>
                    </a:p>
                  </a:txBody>
                  <a:tcPr anchor="ctr"/>
                </a:tc>
                <a:tc>
                  <a:txBody>
                    <a:bodyPr/>
                    <a:lstStyle/>
                    <a:p>
                      <a:pPr algn="ctr" rtl="0" fontAlgn="ctr"/>
                      <a:r>
                        <a:rPr lang="en-US" altLang="zh-CN" sz="1200" b="1" i="0" u="none" strike="noStrike" dirty="0">
                          <a:solidFill>
                            <a:srgbClr val="FFFFFF"/>
                          </a:solidFill>
                          <a:effectLst/>
                          <a:latin typeface="Microsoft YaHei UI" panose="020B0503020204020204" pitchFamily="34" charset="-122"/>
                          <a:ea typeface="Microsoft YaHei UI" panose="020B0503020204020204" pitchFamily="34" charset="-122"/>
                        </a:rPr>
                        <a:t>Peet‘s</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159762077"/>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Nespresso</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rtl="0" fontAlgn="b"/>
                      <a:r>
                        <a:rPr lang="en-US" altLang="zh-CN" sz="1100" b="1" i="0" u="none" strike="noStrike" dirty="0">
                          <a:solidFill>
                            <a:srgbClr val="000000"/>
                          </a:solidFill>
                          <a:effectLst/>
                          <a:latin typeface="+mn-lt"/>
                          <a:ea typeface="微软雅黑" panose="020B0503020204020204" pitchFamily="34" charset="-122"/>
                        </a:rPr>
                        <a:t>Peet’s</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8">
            <a:extLst>
              <a:ext uri="{FF2B5EF4-FFF2-40B4-BE49-F238E27FC236}">
                <a16:creationId xmlns:a16="http://schemas.microsoft.com/office/drawing/2014/main" id="{3145D7EE-55A2-4865-835F-BFC4E0232537}"/>
              </a:ext>
            </a:extLst>
          </p:cNvPr>
          <p:cNvGraphicFramePr>
            <a:graphicFrameLocks noGrp="1"/>
          </p:cNvGraphicFramePr>
          <p:nvPr>
            <p:extLst>
              <p:ext uri="{D42A27DB-BD31-4B8C-83A1-F6EECF244321}">
                <p14:modId xmlns:p14="http://schemas.microsoft.com/office/powerpoint/2010/main" val="2914205905"/>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vertuo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tassimo</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dolce gust...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胶囊奶茶</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雀巢胶囊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豆浆胶囊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牛奶胶囊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manner胶囊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14" name="图表 14">
            <a:extLst>
              <a:ext uri="{FF2B5EF4-FFF2-40B4-BE49-F238E27FC236}">
                <a16:creationId xmlns:a16="http://schemas.microsoft.com/office/drawing/2014/main" id="{4E65E709-9E82-43F6-957B-1134EAD2A754}"/>
              </a:ext>
            </a:extLst>
          </p:cNvPr>
          <p:cNvGraphicFramePr/>
          <p:nvPr>
            <p:extLst>
              <p:ext uri="{D42A27DB-BD31-4B8C-83A1-F6EECF244321}">
                <p14:modId xmlns:p14="http://schemas.microsoft.com/office/powerpoint/2010/main" val="371071546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7693598"/>
      </p:ext>
    </p:extLst>
  </p:cSld>
  <p:clrMapOvr>
    <a:masterClrMapping/>
  </p:clrMapOvr>
  <p:extLst mod="1">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140453</TotalTime>
  <Words>4472</Words>
  <Application>Microsoft Office PowerPoint</Application>
  <PresentationFormat>宽屏</PresentationFormat>
  <Paragraphs>2135</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5735</cp:revision>
  <dcterms:created xsi:type="dcterms:W3CDTF">2022-09-23T10:49:03Z</dcterms:created>
  <dcterms:modified xsi:type="dcterms:W3CDTF">2024-01-29T07:06:20Z</dcterms:modified>
</cp:coreProperties>
</file>